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34"/>
  </p:notesMasterIdLst>
  <p:handoutMasterIdLst>
    <p:handoutMasterId r:id="rId35"/>
  </p:handoutMasterIdLst>
  <p:sldIdLst>
    <p:sldId id="256" r:id="rId5"/>
    <p:sldId id="321" r:id="rId6"/>
    <p:sldId id="322" r:id="rId7"/>
    <p:sldId id="326" r:id="rId8"/>
    <p:sldId id="327" r:id="rId9"/>
    <p:sldId id="328" r:id="rId10"/>
    <p:sldId id="329" r:id="rId11"/>
    <p:sldId id="340" r:id="rId12"/>
    <p:sldId id="341" r:id="rId13"/>
    <p:sldId id="342" r:id="rId14"/>
    <p:sldId id="343" r:id="rId15"/>
    <p:sldId id="348" r:id="rId16"/>
    <p:sldId id="344" r:id="rId17"/>
    <p:sldId id="330" r:id="rId18"/>
    <p:sldId id="331" r:id="rId19"/>
    <p:sldId id="332" r:id="rId20"/>
    <p:sldId id="333" r:id="rId21"/>
    <p:sldId id="349" r:id="rId22"/>
    <p:sldId id="352" r:id="rId23"/>
    <p:sldId id="353" r:id="rId24"/>
    <p:sldId id="354" r:id="rId25"/>
    <p:sldId id="350" r:id="rId26"/>
    <p:sldId id="351" r:id="rId27"/>
    <p:sldId id="334" r:id="rId28"/>
    <p:sldId id="336" r:id="rId29"/>
    <p:sldId id="337" r:id="rId30"/>
    <p:sldId id="338" r:id="rId31"/>
    <p:sldId id="339" r:id="rId32"/>
    <p:sldId id="262" r:id="rId33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87" autoAdjust="0"/>
    <p:restoredTop sz="70000" autoAdjust="0"/>
  </p:normalViewPr>
  <p:slideViewPr>
    <p:cSldViewPr snapToGrid="0" snapToObjects="1" showGuides="1">
      <p:cViewPr varScale="1">
        <p:scale>
          <a:sx n="49" d="100"/>
          <a:sy n="49" d="100"/>
        </p:scale>
        <p:origin x="53" y="31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885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3318" y="10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0D184-D464-48E9-9CA0-A94E873F6C2C}" type="datetimeFigureOut">
              <a:rPr lang="de-CH" smtClean="0"/>
              <a:t>18.01.2016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7753-DB7C-4FA7-98FC-17681D88797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9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2B663-2BA9-4D7E-8201-5DE4109E1EDD}" type="datetimeFigureOut">
              <a:rPr lang="de-CH" smtClean="0"/>
              <a:t>18.01.2016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377316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44704-8E6D-4CF2-8CFA-A0F7BC75189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899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706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Dankbare Plattform: Übernimmt viel Arbeit / Berechnungen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Trackingsystem:</a:t>
            </a:r>
            <a:r>
              <a:rPr lang="de-CH" baseline="0" dirty="0" smtClean="0"/>
              <a:t> Ungenau, Wand launisch, Wand schnell mit CPVR Lab repariert (</a:t>
            </a:r>
            <a:r>
              <a:rPr lang="de-CH" baseline="0" dirty="0" err="1" smtClean="0"/>
              <a:t>Pesche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Grosses Potenzial für zukünftige Verwendung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Bedeutender Mehrwert CAVE BFH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6853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Beispiel Ente zu Beginn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Leicht</a:t>
            </a:r>
            <a:r>
              <a:rPr lang="de-CH" baseline="0" dirty="0" smtClean="0"/>
              <a:t> unterschiedliche Perspektiven (linkes Auge sieht mehr der linken Autoseite, rechts umgekehrt)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9193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8343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CH" dirty="0" smtClean="0"/>
              <a:t>Einem breiten Publikum zur Verfügung</a:t>
            </a:r>
            <a:r>
              <a:rPr lang="de-CH" baseline="0" dirty="0" smtClean="0"/>
              <a:t> zu stellen (Verbreitung Unity, andere Fachbereiche)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Der Entscheid, keine Clustervariante zu verwenden wurde im Projekt 2 evaluiert.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Unser Entscheid, alles über Unity zu erledigen (keine weiteren Frameworks)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Mehrere Demoapplikationen</a:t>
            </a:r>
          </a:p>
          <a:p>
            <a:pPr marL="228600" indent="-228600">
              <a:buAutoNum type="arabicPeriod"/>
            </a:pPr>
            <a:endParaRPr lang="de-CH" baseline="0" dirty="0" smtClean="0"/>
          </a:p>
          <a:p>
            <a:pPr marL="228600" indent="-228600">
              <a:buAutoNum type="arabicPeriod"/>
            </a:pPr>
            <a:r>
              <a:rPr lang="de-CH" baseline="0" dirty="0" smtClean="0"/>
              <a:t>Oberste Devise – </a:t>
            </a:r>
            <a:r>
              <a:rPr lang="de-CH" baseline="0" dirty="0" err="1" smtClean="0"/>
              <a:t>plug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play</a:t>
            </a:r>
            <a:r>
              <a:rPr lang="de-CH" baseline="0" dirty="0" smtClean="0"/>
              <a:t> für schnelles </a:t>
            </a:r>
            <a:r>
              <a:rPr lang="de-CH" baseline="0" dirty="0" err="1" smtClean="0"/>
              <a:t>Entwicklen</a:t>
            </a:r>
            <a:r>
              <a:rPr lang="de-CH" baseline="0" dirty="0" smtClean="0"/>
              <a:t> in Zukunft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4071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Aufteilung</a:t>
            </a:r>
            <a:r>
              <a:rPr lang="de-CH" baseline="0" dirty="0" smtClean="0"/>
              <a:t> reale (grau) / virtuelle (</a:t>
            </a:r>
            <a:r>
              <a:rPr lang="de-CH" baseline="0" dirty="0" err="1" smtClean="0"/>
              <a:t>pastell</a:t>
            </a:r>
            <a:r>
              <a:rPr lang="de-CH" baseline="0" dirty="0" smtClean="0"/>
              <a:t>) Komponenten</a:t>
            </a:r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Beamer</a:t>
            </a:r>
            <a:r>
              <a:rPr lang="de-CH" baseline="0" dirty="0" smtClean="0"/>
              <a:t> / Infrarotkameras fürs Tracking / Gamepad / Wand (primäres Inputgerät, Position und Rotation wird ermittelt) / Eyes für 3D Wahrnehmung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Wieso machen wir das? Vereinfacht Interpretation und Weiterverarbeitung massiv, weil nun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-Objekte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/>
              <a:t>Beispiel: Wand (jetzt als </a:t>
            </a:r>
            <a:r>
              <a:rPr lang="de-CH" baseline="0" dirty="0" err="1" smtClean="0"/>
              <a:t>Unity</a:t>
            </a:r>
            <a:r>
              <a:rPr lang="de-CH" baseline="0" dirty="0" smtClean="0"/>
              <a:t> Objekt) zeigt in eine Richtung und wir können sehr schnell feststellen wohin auf die Leinwand er zielt</a:t>
            </a:r>
          </a:p>
          <a:p>
            <a:pPr marL="171450" lvl="0" indent="-171450">
              <a:buFontTx/>
              <a:buChar char="-"/>
            </a:pPr>
            <a:r>
              <a:rPr lang="de-CH" baseline="0" dirty="0" err="1" smtClean="0"/>
              <a:t>CameraContainer</a:t>
            </a:r>
            <a:r>
              <a:rPr lang="de-CH" baseline="0" dirty="0" smtClean="0"/>
              <a:t> -&gt; Beinhaltet alle 8 benötigten Kameras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9728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Was ist eine Kamera in </a:t>
            </a:r>
            <a:r>
              <a:rPr lang="de-CH" dirty="0" err="1" smtClean="0"/>
              <a:t>Unity</a:t>
            </a:r>
            <a:r>
              <a:rPr lang="de-CH" dirty="0" smtClean="0"/>
              <a:t>? -&gt;</a:t>
            </a:r>
            <a:r>
              <a:rPr lang="de-CH" baseline="0" dirty="0" smtClean="0"/>
              <a:t> Definierter Ausschnitt (Pyramide) der 3D Welt, der schlussendlich auf dem Bildschirm (in 2D) landet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In 4 Richtungen 8 Kameras vorhanden, 2 für jedes Auge für 3D-Wahrnehmung</a:t>
            </a:r>
            <a:endParaRPr lang="de-CH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Hier eine schematische Darstellung der Kameras und deren Blickrichtungen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 smtClean="0"/>
              <a:t>Form des CAVEs sichtbar, so werden die Kameras ausgerichtet und die</a:t>
            </a:r>
            <a:r>
              <a:rPr lang="de-CH" baseline="0" dirty="0" smtClean="0"/>
              <a:t> Winkel festgelegt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baseline="0" dirty="0" smtClean="0"/>
              <a:t>Gibt somit Rundumsicht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6874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Hier alles mit </a:t>
            </a:r>
            <a:r>
              <a:rPr lang="de-CH" dirty="0" err="1" smtClean="0"/>
              <a:t>laserpointer</a:t>
            </a:r>
            <a:r>
              <a:rPr lang="de-CH" dirty="0" smtClean="0"/>
              <a:t> erklären.</a:t>
            </a:r>
          </a:p>
          <a:p>
            <a:r>
              <a:rPr lang="de-CH" dirty="0" smtClean="0"/>
              <a:t>Unten beginnen,</a:t>
            </a:r>
            <a:r>
              <a:rPr lang="de-CH" baseline="0" dirty="0" smtClean="0"/>
              <a:t> dann </a:t>
            </a:r>
            <a:r>
              <a:rPr lang="de-CH" baseline="0" dirty="0" err="1" smtClean="0"/>
              <a:t>main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Camera</a:t>
            </a:r>
            <a:r>
              <a:rPr lang="de-CH" baseline="0" dirty="0" smtClean="0"/>
              <a:t> erklären (kann auch anderes Objekt sein)</a:t>
            </a:r>
          </a:p>
          <a:p>
            <a:endParaRPr lang="de-CH" baseline="0" dirty="0" smtClean="0"/>
          </a:p>
          <a:p>
            <a:r>
              <a:rPr lang="de-CH" baseline="0" dirty="0" smtClean="0"/>
              <a:t>2D GUI </a:t>
            </a:r>
            <a:r>
              <a:rPr lang="de-CH" baseline="0" dirty="0" err="1" smtClean="0"/>
              <a:t>Cameras</a:t>
            </a:r>
            <a:r>
              <a:rPr lang="de-CH" baseline="0" dirty="0" smtClean="0"/>
              <a:t> und Cursor fehlt noch</a:t>
            </a:r>
          </a:p>
          <a:p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smtClean="0"/>
              <a:t>Erwähnen das ein Teil </a:t>
            </a:r>
            <a:r>
              <a:rPr lang="de-CH" baseline="0" dirty="0" err="1" smtClean="0"/>
              <a:t>MonoBehaviour</a:t>
            </a:r>
            <a:r>
              <a:rPr lang="de-CH" baseline="0" dirty="0" smtClean="0"/>
              <a:t> ist (Updaten per Frame), und ein Teil nicht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Inputsimulator</a:t>
            </a:r>
            <a:r>
              <a:rPr lang="de-CH" baseline="0" dirty="0" smtClean="0"/>
              <a:t> verteidigen, warum dieser verwendet wurde (genauso wie dann </a:t>
            </a:r>
            <a:r>
              <a:rPr lang="de-CH" baseline="0" dirty="0" err="1" smtClean="0"/>
              <a:t>windows.forms</a:t>
            </a:r>
            <a:r>
              <a:rPr lang="de-CH" baseline="0" dirty="0" smtClean="0"/>
              <a:t>)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171450" indent="-171450">
              <a:buFontTx/>
              <a:buChar char="-"/>
            </a:pPr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688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Brille</a:t>
            </a:r>
            <a:r>
              <a:rPr lang="de-CH" baseline="0" dirty="0" smtClean="0"/>
              <a:t> mit Polfilter = </a:t>
            </a:r>
            <a:r>
              <a:rPr lang="de-CH" baseline="0" dirty="0" err="1" smtClean="0"/>
              <a:t>umgangsprachlich</a:t>
            </a:r>
            <a:r>
              <a:rPr lang="de-CH" baseline="0" dirty="0" smtClean="0"/>
              <a:t> 3D </a:t>
            </a:r>
            <a:r>
              <a:rPr lang="de-CH" baseline="0" dirty="0" err="1" smtClean="0"/>
              <a:t>brille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smtClean="0"/>
              <a:t>2 Beamer pro </a:t>
            </a:r>
            <a:r>
              <a:rPr lang="de-CH" baseline="0" dirty="0" err="1" smtClean="0"/>
              <a:t>seite</a:t>
            </a:r>
            <a:r>
              <a:rPr lang="de-CH" baseline="0" dirty="0" smtClean="0"/>
              <a:t>, leichter Versatz (linkes Auge, rechtes Auge)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4781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Verschiedene Räume Krankenhaus</a:t>
            </a:r>
            <a:r>
              <a:rPr lang="de-CH" baseline="0" dirty="0" smtClean="0"/>
              <a:t> (Operationssaal, Babystation, Bettenzimmer, Zahnarzt, …)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Auch für andere Abteilungen der BFH denkbar, um rasch 3D Modelle anzuschauen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44704-8E6D-4CF2-8CFA-A0F7BC75189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93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6119813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6119813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6120000" cy="28080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 dirty="0" smtClean="0"/>
              <a:t>Titelseite mit Bild 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err="1" smtClean="0"/>
              <a:t>Bild</a:t>
            </a:r>
            <a:r>
              <a:rPr lang="de-DE" noProof="0" dirty="0" smtClean="0"/>
              <a:t> durch Klicken auf Symbol hinzufügen</a:t>
            </a:r>
            <a:endParaRPr lang="de-DE" noProof="0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68000" y="4623441"/>
            <a:ext cx="8044216" cy="533105"/>
          </a:xfrm>
          <a:prstGeom prst="rect">
            <a:avLst/>
          </a:prstGeom>
        </p:spPr>
        <p:txBody>
          <a:bodyPr l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68000" y="5156546"/>
            <a:ext cx="678439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70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2155050"/>
            <a:ext cx="2592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 hasCustomPrompt="1"/>
          </p:nvPr>
        </p:nvSpPr>
        <p:spPr>
          <a:xfrm>
            <a:off x="3258000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 hasCustomPrompt="1"/>
          </p:nvPr>
        </p:nvSpPr>
        <p:spPr>
          <a:xfrm>
            <a:off x="6047998" y="1439357"/>
            <a:ext cx="2592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844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82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72972" y="6253843"/>
            <a:ext cx="6216953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fren_100_RGB_130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315913"/>
            <a:ext cx="1530350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 baseline="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Titelseite ohne Bild</a:t>
            </a:r>
            <a:endParaRPr lang="de-DE" dirty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62006" y="6299494"/>
            <a:ext cx="679038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 dirty="0" smtClean="0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7559675" y="6300788"/>
            <a:ext cx="1081088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68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697D91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grau</a:t>
            </a:r>
            <a:endParaRPr lang="de-DE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69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019925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019925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1839808"/>
            <a:ext cx="6513884" cy="533105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 dirty="0" smtClean="0"/>
              <a:t>Kapiteltrennseite orange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68000" y="2372913"/>
            <a:ext cx="6513884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04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000" y="1439999"/>
            <a:ext cx="8100000" cy="468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 rIns="0"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198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00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810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810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555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3960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589224" y="5399230"/>
            <a:ext cx="405077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143923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686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8000" y="360000"/>
            <a:ext cx="8172000" cy="540000"/>
          </a:xfrm>
          <a:prstGeom prst="rect">
            <a:avLst/>
          </a:prstGeom>
        </p:spPr>
        <p:txBody>
          <a:bodyPr lIns="0" rIns="0"/>
          <a:lstStyle>
            <a:lvl1pPr algn="l">
              <a:defRPr sz="26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68000" y="1440000"/>
            <a:ext cx="396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 baseline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68000" y="2160000"/>
            <a:ext cx="396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590000" y="1440000"/>
            <a:ext cx="4050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4590000" y="2160000"/>
            <a:ext cx="4050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0768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999" y="360000"/>
            <a:ext cx="8171999" cy="540000"/>
          </a:xfrm>
          <a:prstGeom prst="rect">
            <a:avLst/>
          </a:prstGeom>
        </p:spPr>
        <p:txBody>
          <a:bodyPr lIns="0"/>
          <a:lstStyle>
            <a:lvl1pPr algn="l">
              <a:defRPr sz="26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6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8000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3258000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6047998" y="1439230"/>
            <a:ext cx="2592000" cy="396000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18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047998" y="5399230"/>
            <a:ext cx="2592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6"/>
          </p:nvPr>
        </p:nvSpPr>
        <p:spPr>
          <a:xfrm>
            <a:off x="6765342" y="6241256"/>
            <a:ext cx="1793442" cy="365125"/>
          </a:xfrm>
        </p:spPr>
        <p:txBody>
          <a:bodyPr/>
          <a:lstStyle/>
          <a:p>
            <a:fld id="{F19AE9A8-34D4-4E8C-BE9C-13C550F1BED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597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6688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000" dirty="0" smtClean="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000" dirty="0" err="1" smtClean="0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000" dirty="0" smtClean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765342" y="6241256"/>
            <a:ext cx="179344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rgbClr val="697D91"/>
                </a:solidFill>
                <a:latin typeface="+mn-lt"/>
              </a:defRPr>
            </a:lvl1pPr>
          </a:lstStyle>
          <a:p>
            <a:fld id="{F19AE9A8-34D4-4E8C-BE9C-13C550F1BED0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98cZdlugG0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463" y="1687286"/>
            <a:ext cx="4089108" cy="281703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68313" y="4622800"/>
            <a:ext cx="8043862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err="1">
                <a:latin typeface="Lucida Sans" pitchFamily="34" charset="0"/>
                <a:cs typeface="Lucida Sans Unicode" pitchFamily="34" charset="0"/>
              </a:rPr>
              <a:t>Unity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3D Server </a:t>
            </a:r>
            <a:r>
              <a:rPr lang="de-CH" dirty="0" err="1">
                <a:latin typeface="Lucida Sans" pitchFamily="34" charset="0"/>
                <a:cs typeface="Lucida Sans Unicode" pitchFamily="34" charset="0"/>
              </a:rPr>
              <a:t>for</a:t>
            </a:r>
            <a:r>
              <a:rPr lang="de-CH" dirty="0">
                <a:latin typeface="Lucida Sans" pitchFamily="34" charset="0"/>
                <a:cs typeface="Lucida Sans Unicode" pitchFamily="34" charset="0"/>
              </a:rPr>
              <a:t> CAVE Rendering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68313" y="5156200"/>
            <a:ext cx="6783387" cy="806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Bachelorthesis</a:t>
            </a:r>
          </a:p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Julien Villiger</a:t>
            </a:r>
          </a:p>
          <a:p>
            <a:r>
              <a:rPr lang="de-CH" dirty="0" smtClean="0">
                <a:latin typeface="Lucida Sans" pitchFamily="34" charset="0"/>
                <a:cs typeface="Lucida Sans Unicode" pitchFamily="34" charset="0"/>
              </a:rPr>
              <a:t>Daniel Inversini</a:t>
            </a:r>
            <a:endParaRPr lang="de-CH" dirty="0" smtClean="0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61963" y="6299200"/>
            <a:ext cx="678973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 dirty="0" smtClean="0">
                <a:latin typeface="Lucida Sans" pitchFamily="34" charset="0"/>
              </a:rPr>
              <a:t>Technik und Informatik – Informatik – Computer </a:t>
            </a:r>
            <a:r>
              <a:rPr lang="de-CH" dirty="0" err="1" smtClean="0">
                <a:latin typeface="Lucida Sans" pitchFamily="34" charset="0"/>
              </a:rPr>
              <a:t>Perception</a:t>
            </a:r>
            <a:r>
              <a:rPr lang="de-CH" dirty="0" smtClean="0">
                <a:latin typeface="Lucida Sans" pitchFamily="34" charset="0"/>
              </a:rPr>
              <a:t> </a:t>
            </a:r>
            <a:r>
              <a:rPr lang="de-CH" dirty="0" err="1" smtClean="0">
                <a:latin typeface="Lucida Sans" pitchFamily="34" charset="0"/>
              </a:rPr>
              <a:t>and</a:t>
            </a:r>
            <a:r>
              <a:rPr lang="de-CH" dirty="0" smtClean="0">
                <a:latin typeface="Lucida Sans" pitchFamily="34" charset="0"/>
              </a:rPr>
              <a:t> Virtual Reality</a:t>
            </a:r>
            <a:endParaRPr lang="de-CH" dirty="0" smtClean="0">
              <a:latin typeface="Lucida Sans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Lange Einarbeitungszeiten</a:t>
            </a:r>
            <a:r>
              <a:rPr lang="de-CH" baseline="0" dirty="0" smtClean="0"/>
              <a:t> vermeiden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5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Lange Einarbeitungszeiten</a:t>
            </a:r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vermeiden</a:t>
            </a:r>
          </a:p>
          <a:p>
            <a:endParaRPr lang="de-CH" sz="180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</a:endParaRPr>
          </a:p>
          <a:p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</a:rPr>
              <a:t>Breites Publikum ansprechen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52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rtl="0" eaLnBrk="1" fontAlgn="base" hangingPunct="1"/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Lange Einarbeitungszeiten</a:t>
            </a:r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vermeiden</a:t>
            </a:r>
          </a:p>
          <a:p>
            <a:pPr rtl="0" eaLnBrk="1" fontAlgn="base" hangingPunct="1"/>
            <a:endParaRPr lang="de-CH" sz="1800" dirty="0" smtClean="0">
              <a:effectLst/>
            </a:endParaRPr>
          </a:p>
          <a:p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Breites Publikum ansprechen</a:t>
            </a:r>
          </a:p>
          <a:p>
            <a:endParaRPr lang="de-CH" sz="180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</a:endParaRPr>
          </a:p>
          <a:p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</a:rPr>
              <a:t>Modulares, modernes Plugin ohne Abhängigkeiten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32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rtl="0" eaLnBrk="1" fontAlgn="base" hangingPunct="1"/>
            <a:r>
              <a:rPr lang="de-CH" sz="1800" kern="120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Lange Einarbeitungszeiten</a:t>
            </a:r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 vermeiden</a:t>
            </a:r>
          </a:p>
          <a:p>
            <a:pPr rtl="0" eaLnBrk="1" fontAlgn="base" hangingPunct="1"/>
            <a:endParaRPr lang="de-CH" sz="1800" dirty="0" smtClean="0">
              <a:effectLst/>
            </a:endParaRPr>
          </a:p>
          <a:p>
            <a:pPr rtl="0" eaLnBrk="1" fontAlgn="base" hangingPunct="1"/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Breites Publikum ansprechen</a:t>
            </a:r>
          </a:p>
          <a:p>
            <a:pPr rtl="0" eaLnBrk="1" fontAlgn="base" hangingPunct="1"/>
            <a:endParaRPr lang="de-CH" dirty="0" smtClean="0">
              <a:effectLst/>
            </a:endParaRPr>
          </a:p>
          <a:p>
            <a:pPr rtl="0" eaLnBrk="1" fontAlgn="base" hangingPunct="1"/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  <a:cs typeface="Lucida Sans"/>
              </a:rPr>
              <a:t>Modulares, modernes Plugin ohne Abhängigkeiten</a:t>
            </a:r>
          </a:p>
          <a:p>
            <a:pPr rtl="0" eaLnBrk="1" fontAlgn="base" hangingPunct="1"/>
            <a:endParaRPr lang="de-CH" sz="1800" kern="1200" baseline="0" dirty="0" smtClean="0">
              <a:solidFill>
                <a:schemeClr val="tx1"/>
              </a:solidFill>
              <a:effectLst/>
              <a:latin typeface="Lucida Sans"/>
              <a:ea typeface="MS PGothic" pitchFamily="34" charset="-128"/>
            </a:endParaRPr>
          </a:p>
          <a:p>
            <a:pPr rtl="0" eaLnBrk="1" fontAlgn="base" hangingPunct="1"/>
            <a:r>
              <a:rPr lang="de-CH" sz="1800" kern="1200" baseline="0" dirty="0" smtClean="0">
                <a:solidFill>
                  <a:schemeClr val="tx1"/>
                </a:solidFill>
                <a:effectLst/>
                <a:latin typeface="Lucida Sans"/>
                <a:ea typeface="MS PGothic" pitchFamily="34" charset="-128"/>
              </a:rPr>
              <a:t>Aktuelle Frameworks &amp; Hardware verwenden</a:t>
            </a:r>
          </a:p>
          <a:p>
            <a:pPr rtl="0" eaLnBrk="1" fontAlgn="base" hangingPunct="1"/>
            <a:endParaRPr lang="de-CH" dirty="0" smtClean="0">
              <a:effectLst/>
            </a:endParaRP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14" y="3765366"/>
            <a:ext cx="3140086" cy="23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10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Übersicht der Komponenten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8470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5" y="373793"/>
            <a:ext cx="6302682" cy="6241820"/>
          </a:xfrm>
        </p:spPr>
      </p:pic>
    </p:spTree>
    <p:extLst>
      <p:ext uri="{BB962C8B-B14F-4D97-AF65-F5344CB8AC3E}">
        <p14:creationId xmlns:p14="http://schemas.microsoft.com/office/powerpoint/2010/main" val="3961894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4 Richtungen</a:t>
            </a:r>
          </a:p>
          <a:p>
            <a:r>
              <a:rPr lang="de-CH" dirty="0" smtClean="0"/>
              <a:t>8 Kameras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Kameras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58" y="3004456"/>
            <a:ext cx="3423884" cy="250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29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r>
              <a:rPr lang="de-CH" dirty="0" smtClean="0"/>
              <a:t> </a:t>
            </a:r>
            <a:r>
              <a:rPr lang="de-CH" dirty="0" err="1" smtClean="0"/>
              <a:t>Plugin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4168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 – Module</a:t>
            </a:r>
            <a:r>
              <a:rPr lang="de-CH" baseline="0" dirty="0" smtClean="0"/>
              <a:t> und Komponenten</a:t>
            </a:r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10" y="900000"/>
            <a:ext cx="8641379" cy="505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31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Stereoskopie</a:t>
            </a:r>
          </a:p>
          <a:p>
            <a:endParaRPr lang="de-CH" dirty="0"/>
          </a:p>
          <a:p>
            <a:pPr lvl="1"/>
            <a:r>
              <a:rPr lang="de-CH" dirty="0" smtClean="0"/>
              <a:t>Beamer und Brillen</a:t>
            </a:r>
            <a:br>
              <a:rPr lang="de-CH" dirty="0" smtClean="0"/>
            </a:br>
            <a:r>
              <a:rPr lang="de-CH" dirty="0" smtClean="0"/>
              <a:t>mit Polfilter</a:t>
            </a:r>
          </a:p>
          <a:p>
            <a:pPr lvl="1"/>
            <a:endParaRPr lang="de-CH" dirty="0"/>
          </a:p>
          <a:p>
            <a:pPr lvl="1"/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 – Stereoskopie und Frustum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470" y="1439999"/>
            <a:ext cx="4983530" cy="361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31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Schlagwörter</a:t>
            </a:r>
          </a:p>
          <a:p>
            <a:endParaRPr lang="de-CH" dirty="0" smtClean="0"/>
          </a:p>
          <a:p>
            <a:r>
              <a:rPr lang="de-CH" dirty="0" smtClean="0"/>
              <a:t>Aufgabenstellung &amp; Vision</a:t>
            </a:r>
          </a:p>
          <a:p>
            <a:endParaRPr lang="de-CH" dirty="0" smtClean="0"/>
          </a:p>
          <a:p>
            <a:r>
              <a:rPr lang="de-CH" dirty="0" smtClean="0"/>
              <a:t>Übersicht der </a:t>
            </a:r>
            <a:r>
              <a:rPr lang="de-CH" dirty="0" smtClean="0"/>
              <a:t>Komponenten</a:t>
            </a:r>
          </a:p>
          <a:p>
            <a:endParaRPr lang="de-CH" dirty="0" smtClean="0"/>
          </a:p>
          <a:p>
            <a:r>
              <a:rPr lang="de-CH" dirty="0" smtClean="0"/>
              <a:t>Unity </a:t>
            </a:r>
            <a:r>
              <a:rPr lang="de-CH" dirty="0" smtClean="0"/>
              <a:t>Plugin</a:t>
            </a:r>
          </a:p>
          <a:p>
            <a:endParaRPr lang="de-CH" dirty="0" smtClean="0"/>
          </a:p>
          <a:p>
            <a:r>
              <a:rPr lang="de-CH" dirty="0" smtClean="0"/>
              <a:t>Demo </a:t>
            </a:r>
            <a:r>
              <a:rPr lang="de-CH" dirty="0" smtClean="0"/>
              <a:t>Apps</a:t>
            </a:r>
          </a:p>
          <a:p>
            <a:endParaRPr lang="de-CH" dirty="0" smtClean="0"/>
          </a:p>
          <a:p>
            <a:r>
              <a:rPr lang="de-CH" dirty="0" smtClean="0"/>
              <a:t>Fazit</a:t>
            </a:r>
          </a:p>
          <a:p>
            <a:endParaRPr lang="de-CH" dirty="0" smtClean="0"/>
          </a:p>
          <a:p>
            <a:r>
              <a:rPr lang="de-CH" dirty="0" smtClean="0"/>
              <a:t>Vorschau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Unity</a:t>
            </a:r>
            <a:r>
              <a:rPr lang="de-CH" dirty="0"/>
              <a:t> 3D Server </a:t>
            </a:r>
            <a:r>
              <a:rPr lang="de-CH" dirty="0" err="1"/>
              <a:t>for</a:t>
            </a:r>
            <a:r>
              <a:rPr lang="de-CH" dirty="0"/>
              <a:t> CAVE Rendering</a:t>
            </a:r>
          </a:p>
        </p:txBody>
      </p:sp>
    </p:spTree>
    <p:extLst>
      <p:ext uri="{BB962C8B-B14F-4D97-AF65-F5344CB8AC3E}">
        <p14:creationId xmlns:p14="http://schemas.microsoft.com/office/powerpoint/2010/main" val="428968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Frustum</a:t>
            </a:r>
            <a:r>
              <a:rPr lang="de-CH" baseline="0" dirty="0" smtClean="0"/>
              <a:t> – 3D Abbildung auf einen </a:t>
            </a:r>
            <a:br>
              <a:rPr lang="de-CH" baseline="0" dirty="0" smtClean="0"/>
            </a:br>
            <a:r>
              <a:rPr lang="de-CH" baseline="0" dirty="0" smtClean="0"/>
              <a:t>2D Bildschirm</a:t>
            </a:r>
          </a:p>
          <a:p>
            <a:endParaRPr lang="de-CH" dirty="0"/>
          </a:p>
          <a:p>
            <a:r>
              <a:rPr lang="de-CH" baseline="0" dirty="0" smtClean="0"/>
              <a:t>«Pyramidenstumpf»</a:t>
            </a:r>
          </a:p>
          <a:p>
            <a:endParaRPr lang="de-CH" dirty="0"/>
          </a:p>
          <a:p>
            <a:r>
              <a:rPr lang="de-CH" dirty="0" smtClean="0"/>
              <a:t>Vollständige Immersion durch</a:t>
            </a:r>
            <a:br>
              <a:rPr lang="de-CH" dirty="0" smtClean="0"/>
            </a:b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- Projektionsfläche analog </a:t>
            </a:r>
            <a:br>
              <a:rPr lang="de-CH" dirty="0" smtClean="0"/>
            </a:br>
            <a:r>
              <a:rPr lang="de-CH" dirty="0" smtClean="0"/>
              <a:t>  CAVE Wand</a:t>
            </a:r>
            <a:br>
              <a:rPr lang="de-CH" dirty="0" smtClean="0"/>
            </a:b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- Field of View Behandlung bei</a:t>
            </a:r>
            <a:br>
              <a:rPr lang="de-CH" dirty="0" smtClean="0"/>
            </a:br>
            <a:r>
              <a:rPr lang="de-CH" dirty="0" smtClean="0"/>
              <a:t>  Näherung an die Wand</a:t>
            </a:r>
            <a:br>
              <a:rPr lang="de-CH" dirty="0" smtClean="0"/>
            </a:b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- </a:t>
            </a:r>
            <a:r>
              <a:rPr lang="de-CH" dirty="0" err="1" smtClean="0"/>
              <a:t>Asymetrisches</a:t>
            </a:r>
            <a:r>
              <a:rPr lang="de-CH" dirty="0" smtClean="0"/>
              <a:t> Frustum</a:t>
            </a:r>
          </a:p>
          <a:p>
            <a:endParaRPr lang="de-CH" baseline="0" dirty="0"/>
          </a:p>
          <a:p>
            <a:endParaRPr lang="de-CH" baseline="0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 – Stereoskopie und Frustum</a:t>
            </a:r>
            <a:endParaRPr lang="de-CH" dirty="0"/>
          </a:p>
        </p:txBody>
      </p:sp>
      <p:pic>
        <p:nvPicPr>
          <p:cNvPr id="1026" name="Picture 2" descr="http://img.tfd.com/cde/_FRUST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000" y="900000"/>
            <a:ext cx="3810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332" y="4256691"/>
            <a:ext cx="3737115" cy="149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97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err="1" smtClean="0"/>
              <a:t>Minimaps</a:t>
            </a:r>
            <a:r>
              <a:rPr lang="de-CH" dirty="0" smtClean="0"/>
              <a:t>, Körperquerschnitte, </a:t>
            </a:r>
            <a:br>
              <a:rPr lang="de-CH" dirty="0" smtClean="0"/>
            </a:br>
            <a:r>
              <a:rPr lang="de-CH" dirty="0" smtClean="0"/>
              <a:t>Rückspiegel, …</a:t>
            </a:r>
          </a:p>
          <a:p>
            <a:endParaRPr lang="de-CH" dirty="0"/>
          </a:p>
          <a:p>
            <a:pPr lvl="1"/>
            <a:r>
              <a:rPr lang="de-CH" dirty="0" smtClean="0"/>
              <a:t>Platzierung über das Plugin </a:t>
            </a:r>
            <a:br>
              <a:rPr lang="de-CH" dirty="0" smtClean="0"/>
            </a:br>
            <a:r>
              <a:rPr lang="de-CH" dirty="0" smtClean="0"/>
              <a:t>möglich </a:t>
            </a:r>
          </a:p>
          <a:p>
            <a:pPr lvl="1"/>
            <a:endParaRPr lang="de-CH" dirty="0"/>
          </a:p>
          <a:p>
            <a:pPr lvl="1"/>
            <a:endParaRPr lang="de-CH" dirty="0" smtClean="0"/>
          </a:p>
          <a:p>
            <a:pPr lvl="1"/>
            <a:endParaRPr lang="de-CH" dirty="0"/>
          </a:p>
          <a:p>
            <a:pPr lvl="1"/>
            <a:endParaRPr lang="de-CH" dirty="0" smtClean="0"/>
          </a:p>
          <a:p>
            <a:pPr lvl="1"/>
            <a:endParaRPr lang="de-CH" dirty="0"/>
          </a:p>
          <a:p>
            <a:r>
              <a:rPr lang="de-CH" dirty="0" smtClean="0"/>
              <a:t>2D GUI kann abgegriffen </a:t>
            </a:r>
            <a:br>
              <a:rPr lang="de-CH" dirty="0" smtClean="0"/>
            </a:br>
            <a:r>
              <a:rPr lang="de-CH" dirty="0" smtClean="0"/>
              <a:t>und platziert werden (Video)</a:t>
            </a:r>
          </a:p>
          <a:p>
            <a:endParaRPr lang="de-CH" dirty="0"/>
          </a:p>
          <a:p>
            <a:pPr lvl="1"/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</a:t>
            </a:r>
            <a:r>
              <a:rPr lang="de-CH" baseline="0" dirty="0" smtClean="0"/>
              <a:t> Plugin – Sekundäre Kameras, 2D GUI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483" y="900000"/>
            <a:ext cx="4010517" cy="312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72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nhaltsplatzhalter 7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40138" y="1090229"/>
            <a:ext cx="3527862" cy="4679950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 – Einstellungsmöglichkeiten </a:t>
            </a:r>
            <a:endParaRPr lang="de-CH" dirty="0"/>
          </a:p>
        </p:txBody>
      </p:sp>
      <p:pic>
        <p:nvPicPr>
          <p:cNvPr id="75" name="Grafik 74"/>
          <p:cNvPicPr>
            <a:picLocks noChangeAspect="1"/>
          </p:cNvPicPr>
          <p:nvPr/>
        </p:nvPicPr>
        <p:blipFill rotWithShape="1">
          <a:blip r:embed="rId3"/>
          <a:srcRect r="64873"/>
          <a:stretch/>
        </p:blipFill>
        <p:spPr>
          <a:xfrm>
            <a:off x="468000" y="1090229"/>
            <a:ext cx="2385559" cy="2362200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32" y="4347778"/>
            <a:ext cx="1896535" cy="142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38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r_insert_plugin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313" y="1501775"/>
            <a:ext cx="8099425" cy="4556125"/>
          </a:xfr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Unity Plugin – Verwendung, Demo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487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Demo Applikationen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4072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8766" b="15203"/>
          <a:stretch/>
        </p:blipFill>
        <p:spPr>
          <a:xfrm>
            <a:off x="468000" y="4167056"/>
            <a:ext cx="4629440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Shooting Gallery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l="3154" r="4467"/>
          <a:stretch/>
        </p:blipFill>
        <p:spPr>
          <a:xfrm rot="5400000">
            <a:off x="4512465" y="2094897"/>
            <a:ext cx="5040086" cy="3070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" y="1112486"/>
            <a:ext cx="4629440" cy="26597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093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Modelviewer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1853" t="5705" r="1666" b="2869"/>
          <a:stretch/>
        </p:blipFill>
        <p:spPr>
          <a:xfrm>
            <a:off x="468000" y="1675486"/>
            <a:ext cx="5974080" cy="38666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239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0725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Dankbare Plattform </a:t>
            </a:r>
            <a:r>
              <a:rPr lang="de-CH" dirty="0" err="1" smtClean="0"/>
              <a:t>Unity</a:t>
            </a:r>
            <a:endParaRPr lang="de-CH" dirty="0"/>
          </a:p>
          <a:p>
            <a:r>
              <a:rPr lang="de-CH" dirty="0" smtClean="0"/>
              <a:t>Trackingsystem gut für Überraschungen</a:t>
            </a:r>
          </a:p>
          <a:p>
            <a:r>
              <a:rPr lang="de-CH" dirty="0" smtClean="0"/>
              <a:t>Grosses Potenzial für zukünftige Verwendung</a:t>
            </a:r>
          </a:p>
          <a:p>
            <a:r>
              <a:rPr lang="de-CH" dirty="0" smtClean="0"/>
              <a:t>Mehrwert für CAVE BFH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05522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Vorschau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>
                <a:hlinkClick r:id="rId2"/>
              </a:rPr>
              <a:t>Video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417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Schlagwörter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Virtual Reality / Stereoskopie / CAVE / Trackingsystem / </a:t>
            </a:r>
            <a:r>
              <a:rPr lang="de-CH" dirty="0" err="1" smtClean="0"/>
              <a:t>Unity</a:t>
            </a:r>
            <a:endParaRPr lang="de-CH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198712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Darstellung und Wahrnehmung einer virtuellen Umgebung</a:t>
            </a:r>
          </a:p>
          <a:p>
            <a:pPr lvl="1"/>
            <a:r>
              <a:rPr lang="de-CH" dirty="0"/>
              <a:t>c</a:t>
            </a:r>
            <a:r>
              <a:rPr lang="de-CH" dirty="0" smtClean="0"/>
              <a:t>omputergeneriert</a:t>
            </a:r>
          </a:p>
          <a:p>
            <a:pPr lvl="1"/>
            <a:r>
              <a:rPr lang="de-CH" dirty="0" smtClean="0"/>
              <a:t>interaktiv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Virtual Reality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667" y="2918006"/>
            <a:ext cx="3816298" cy="2547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692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Wiedergabe von Bildern mit räumlichem Eindruck</a:t>
            </a:r>
          </a:p>
          <a:p>
            <a:r>
              <a:rPr lang="de-CH" dirty="0" smtClean="0"/>
              <a:t>Tiefenwahrnehmung</a:t>
            </a:r>
          </a:p>
          <a:p>
            <a:r>
              <a:rPr lang="de-CH" dirty="0" smtClean="0"/>
              <a:t>Bild für linkes und rechts Auge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Stereoskopie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88" y="2795321"/>
            <a:ext cx="6460940" cy="2941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86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Würfel mit 4 Seitenwänden</a:t>
            </a:r>
          </a:p>
          <a:p>
            <a:r>
              <a:rPr lang="de-CH" dirty="0" smtClean="0"/>
              <a:t>Je 2 </a:t>
            </a:r>
            <a:r>
              <a:rPr lang="de-CH" dirty="0" err="1" smtClean="0"/>
              <a:t>Beamer</a:t>
            </a:r>
            <a:r>
              <a:rPr lang="de-CH" dirty="0" smtClean="0"/>
              <a:t> (für Stereoskopie)</a:t>
            </a:r>
          </a:p>
          <a:p>
            <a:r>
              <a:rPr lang="de-CH" dirty="0" smtClean="0"/>
              <a:t>Infrarot Trackingsystem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CAVE mit Trackingsystem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3" y="2770584"/>
            <a:ext cx="7195457" cy="30749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853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Mächtige Entwicklerplattform</a:t>
            </a:r>
          </a:p>
          <a:p>
            <a:pPr lvl="1"/>
            <a:r>
              <a:rPr lang="de-CH" dirty="0" smtClean="0"/>
              <a:t>Games</a:t>
            </a:r>
          </a:p>
          <a:p>
            <a:pPr lvl="1"/>
            <a:r>
              <a:rPr lang="de-CH" dirty="0" smtClean="0"/>
              <a:t>Interaktive Erlebnisse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Unity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32" y="3585482"/>
            <a:ext cx="3970564" cy="14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6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Aufgabestellung &amp; </a:t>
            </a:r>
            <a:r>
              <a:rPr lang="de-CH" dirty="0"/>
              <a:t>Vision</a:t>
            </a:r>
            <a:br>
              <a:rPr lang="de-CH" dirty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9234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 smtClean="0"/>
              <a:t>CAVE der BFH mit Unity zu</a:t>
            </a:r>
            <a:r>
              <a:rPr lang="de-CH" baseline="0" dirty="0" smtClean="0"/>
              <a:t> erweitern</a:t>
            </a:r>
          </a:p>
          <a:p>
            <a:endParaRPr lang="de-CH" baseline="0" dirty="0" smtClean="0"/>
          </a:p>
          <a:p>
            <a:r>
              <a:rPr lang="de-CH" baseline="0" dirty="0" smtClean="0"/>
              <a:t>Setup, Plugin oder API zur</a:t>
            </a:r>
            <a:r>
              <a:rPr lang="de-CH" dirty="0" smtClean="0"/>
              <a:t> Verfügung stellen</a:t>
            </a:r>
          </a:p>
          <a:p>
            <a:endParaRPr lang="de-CH" dirty="0" smtClean="0"/>
          </a:p>
          <a:p>
            <a:r>
              <a:rPr lang="de-CH" dirty="0" smtClean="0"/>
              <a:t>Integration</a:t>
            </a:r>
            <a:r>
              <a:rPr lang="de-CH" baseline="0" dirty="0" smtClean="0"/>
              <a:t> des vorhandenen Tracking Systems (WorldViz)</a:t>
            </a:r>
          </a:p>
          <a:p>
            <a:endParaRPr lang="de-CH" baseline="0" dirty="0" smtClean="0"/>
          </a:p>
          <a:p>
            <a:r>
              <a:rPr lang="de-CH" baseline="0" dirty="0" smtClean="0"/>
              <a:t>Bereitstellen einer Demoapplikation</a:t>
            </a:r>
          </a:p>
          <a:p>
            <a:endParaRPr lang="de-CH" baseline="0" dirty="0" smtClean="0"/>
          </a:p>
          <a:p>
            <a:r>
              <a:rPr lang="de-CH" baseline="0" dirty="0" smtClean="0"/>
              <a:t>Entwickler-Handbuch mit Anleitung und Tutorial erstellen</a:t>
            </a:r>
          </a:p>
          <a:p>
            <a:endParaRPr lang="de-CH" baseline="0" dirty="0" smtClean="0"/>
          </a:p>
          <a:p>
            <a:endParaRPr lang="de-CH" baseline="0" dirty="0" smtClean="0"/>
          </a:p>
          <a:p>
            <a:pPr marL="0" indent="0" algn="ctr">
              <a:buNone/>
            </a:pPr>
            <a:r>
              <a:rPr lang="de-CH" sz="2400" b="1" u="sng" baseline="0" dirty="0" smtClean="0"/>
              <a:t>«</a:t>
            </a:r>
            <a:r>
              <a:rPr lang="de-CH" sz="2400" b="1" u="sng" baseline="0" dirty="0" err="1" smtClean="0"/>
              <a:t>plug</a:t>
            </a:r>
            <a:r>
              <a:rPr lang="de-CH" sz="2400" b="1" u="sng" baseline="0" dirty="0" smtClean="0"/>
              <a:t> &amp; </a:t>
            </a:r>
            <a:r>
              <a:rPr lang="de-CH" sz="2400" b="1" u="sng" baseline="0" dirty="0" err="1" smtClean="0"/>
              <a:t>play</a:t>
            </a:r>
            <a:r>
              <a:rPr lang="de-CH" sz="2400" b="1" u="sng" baseline="0" dirty="0" smtClean="0"/>
              <a:t>»</a:t>
            </a:r>
            <a:endParaRPr lang="de-CH" sz="2400" b="1" u="sng" dirty="0" smtClean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Aufgabenstellung BFH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7263325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v2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06adce6add7c3bfcb673e0b11f1ed37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0765d51910c97ab1de67628eb0dc66fa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égori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QMPilot_DokID xmlns="2551ef7e-3b29-44d1-a8ad-ef34c26bfc60">469</QMPilot_DokID>
  </documentManagement>
</p:properties>
</file>

<file path=customXml/itemProps1.xml><?xml version="1.0" encoding="utf-8"?>
<ds:datastoreItem xmlns:ds="http://schemas.openxmlformats.org/officeDocument/2006/customXml" ds:itemID="{6A51C7F3-86FD-4A82-8259-3C4C8E2583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F5E5E7-7F77-47A8-99A9-B4D5839292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591048-6F15-48C6-9650-9BFF3E56974F}">
  <ds:schemaRefs>
    <ds:schemaRef ds:uri="http://www.w3.org/XML/1998/namespace"/>
    <ds:schemaRef ds:uri="http://purl.org/dc/terms/"/>
    <ds:schemaRef ds:uri="http://purl.org/dc/dcmitype/"/>
    <ds:schemaRef ds:uri="http://schemas.microsoft.com/office/2006/metadata/properties"/>
    <ds:schemaRef ds:uri="2551ef7e-3b29-44d1-a8ad-ef34c26bfc60"/>
    <ds:schemaRef ds:uri="http://purl.org/dc/elements/1.1/"/>
    <ds:schemaRef ds:uri="63c724b1-652e-424f-8d99-4ee5090672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</Template>
  <TotalTime>0</TotalTime>
  <Words>631</Words>
  <Application>Microsoft Office PowerPoint</Application>
  <PresentationFormat>Bildschirmpräsentation (4:3)</PresentationFormat>
  <Paragraphs>160</Paragraphs>
  <Slides>29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7" baseType="lpstr">
      <vt:lpstr>Arial</vt:lpstr>
      <vt:lpstr>Calibri</vt:lpstr>
      <vt:lpstr>Lucida Grande</vt:lpstr>
      <vt:lpstr>Lucida Sans</vt:lpstr>
      <vt:lpstr>Lucida Sans Unicode</vt:lpstr>
      <vt:lpstr>MS PGothic</vt:lpstr>
      <vt:lpstr>MS PGothic</vt:lpstr>
      <vt:lpstr>BFH_PPT_Vorlage_v2</vt:lpstr>
      <vt:lpstr>Unity 3D Server for CAVE Rendering</vt:lpstr>
      <vt:lpstr>Unity 3D Server for CAVE Rendering</vt:lpstr>
      <vt:lpstr>Schlagwörter</vt:lpstr>
      <vt:lpstr>Virtual Reality</vt:lpstr>
      <vt:lpstr>Stereoskopie</vt:lpstr>
      <vt:lpstr>CAVE mit Trackingsystem</vt:lpstr>
      <vt:lpstr>Unity</vt:lpstr>
      <vt:lpstr>Aufgabestellung &amp; Vision </vt:lpstr>
      <vt:lpstr>Aufgabenstellung BFH</vt:lpstr>
      <vt:lpstr>Vision</vt:lpstr>
      <vt:lpstr>Vision</vt:lpstr>
      <vt:lpstr>Vision</vt:lpstr>
      <vt:lpstr>Vision</vt:lpstr>
      <vt:lpstr>Übersicht der Komponenten</vt:lpstr>
      <vt:lpstr>PowerPoint-Präsentation</vt:lpstr>
      <vt:lpstr>Kameras</vt:lpstr>
      <vt:lpstr>Unity Plugin</vt:lpstr>
      <vt:lpstr>Unity Plugin – Module und Komponenten</vt:lpstr>
      <vt:lpstr>Unity Plugin – Stereoskopie und Frustum</vt:lpstr>
      <vt:lpstr>Unity Plugin – Stereoskopie und Frustum</vt:lpstr>
      <vt:lpstr>Unity Plugin – Sekundäre Kameras, 2D GUI</vt:lpstr>
      <vt:lpstr>Unity Plugin – Einstellungsmöglichkeiten </vt:lpstr>
      <vt:lpstr>Unity Plugin – Verwendung, Demo</vt:lpstr>
      <vt:lpstr>Demo Applikationen</vt:lpstr>
      <vt:lpstr>Shooting Gallery</vt:lpstr>
      <vt:lpstr>Modelviewer</vt:lpstr>
      <vt:lpstr>Fazit</vt:lpstr>
      <vt:lpstr>Fazit</vt:lpstr>
      <vt:lpstr>Vorschau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Julien Villiger</dc:creator>
  <cp:lastModifiedBy>Daniel Inversini</cp:lastModifiedBy>
  <cp:revision>62</cp:revision>
  <cp:lastPrinted>2013-04-25T14:17:09Z</cp:lastPrinted>
  <dcterms:created xsi:type="dcterms:W3CDTF">2016-01-05T07:57:55Z</dcterms:created>
  <dcterms:modified xsi:type="dcterms:W3CDTF">2016-01-18T21:16:51Z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0x0101009127C3B567804923A8661E062BBD8EF500AB8983C84EF542A7976DC8547A5CDC52001BD440F45714504284DA526949208683</vt:lpwstr>
  </property>
  <property fmtid="{D5CDD505-2E9C-101B-9397-08002B2CF9AE}" pid="3" name="BfhIntranetDocumentType">
    <vt:lpwstr>241;#Vorlage|de1a6d3c-ac6a-4b34-8edd-308eb81066db</vt:lpwstr>
  </property>
  <property fmtid="{D5CDD505-2E9C-101B-9397-08002B2CF9AE}" pid="4" name="TaxCatchAll">
    <vt:lpwstr>241;#Vorlage|de1a6d3c-ac6a-4b34-8edd-308eb81066db</vt:lpwstr>
  </property>
</Properties>
</file>